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76" r:id="rId2"/>
    <p:sldId id="275" r:id="rId3"/>
    <p:sldId id="319" r:id="rId4"/>
    <p:sldId id="257" r:id="rId5"/>
    <p:sldId id="258" r:id="rId6"/>
    <p:sldId id="268" r:id="rId7"/>
    <p:sldId id="306" r:id="rId8"/>
    <p:sldId id="282" r:id="rId9"/>
    <p:sldId id="287" r:id="rId10"/>
    <p:sldId id="288" r:id="rId11"/>
    <p:sldId id="307" r:id="rId12"/>
    <p:sldId id="312" r:id="rId13"/>
    <p:sldId id="297" r:id="rId14"/>
    <p:sldId id="261" r:id="rId15"/>
    <p:sldId id="320" r:id="rId16"/>
    <p:sldId id="308" r:id="rId17"/>
    <p:sldId id="313" r:id="rId18"/>
    <p:sldId id="317" r:id="rId19"/>
    <p:sldId id="270" r:id="rId20"/>
    <p:sldId id="271" r:id="rId21"/>
    <p:sldId id="303" r:id="rId22"/>
    <p:sldId id="266" r:id="rId23"/>
    <p:sldId id="299" r:id="rId24"/>
    <p:sldId id="290" r:id="rId25"/>
    <p:sldId id="300" r:id="rId26"/>
    <p:sldId id="301" r:id="rId27"/>
    <p:sldId id="309" r:id="rId28"/>
    <p:sldId id="272" r:id="rId29"/>
    <p:sldId id="273" r:id="rId30"/>
    <p:sldId id="305" r:id="rId31"/>
    <p:sldId id="281" r:id="rId32"/>
    <p:sldId id="321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00"/>
    <a:srgbClr val="FFFFFF"/>
    <a:srgbClr val="FF0000"/>
    <a:srgbClr val="00FF00"/>
    <a:srgbClr val="000066"/>
    <a:srgbClr val="6600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83" autoAdjust="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en-US" altLang="zh-CN"/>
              <a:t>教学无忧http://jiaoxue5u.taobao.com/专注中小学 教学事业！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99E472F-2548-4A35-9C53-5301D863B04F}" type="datetime1">
              <a:rPr lang="zh-CN" altLang="en-US"/>
              <a:pPr/>
              <a:t>2015/8/26 Wednesday</a:t>
            </a:fld>
            <a:endParaRPr lang="en-US" altLang="zh-CN"/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en-US" altLang="zh-CN"/>
              <a:t>唯一客服qq 1119139686  欢迎跟我们联系</a:t>
            </a:r>
          </a:p>
        </p:txBody>
      </p:sp>
      <p:sp>
        <p:nvSpPr>
          <p:cNvPr id="849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B0AC775-7D23-44A0-9A5B-05B5A4A6351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00145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en-US" altLang="zh-CN"/>
              <a:t>教学无忧http://jiaoxue5u.taobao.com/专注中小学 教学事业！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296F952-C6D8-4A5C-9E50-2D7EA83F36B4}" type="datetime1">
              <a:rPr lang="zh-CN" altLang="en-US"/>
              <a:pPr/>
              <a:t>2015/8/26 Wednesday</a:t>
            </a:fld>
            <a:endParaRPr lang="en-US" altLang="zh-CN"/>
          </a:p>
        </p:txBody>
      </p:sp>
      <p:sp>
        <p:nvSpPr>
          <p:cNvPr id="839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39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en-US" altLang="zh-CN"/>
              <a:t>唯一客服qq 1119139686  欢迎跟我们联系</a:t>
            </a:r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F3CB9F6-C612-46F0-AA6A-D4631F9E7A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21112342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3407A9-CFEE-44C4-95E8-BAC43A2ED9B9}" type="datetime1">
              <a:rPr lang="zh-CN" altLang="en-US" smtClean="0"/>
              <a:t>2015/8/26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课件来源于jiaoxue5u.taobao.com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2ECEAE-64FE-4033-8BD2-D5146FB25B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453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E63404-CA9D-44E0-B8A1-D369AD3C7177}" type="datetime1">
              <a:rPr lang="zh-CN" altLang="en-US" smtClean="0"/>
              <a:t>2015/8/26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课件来源于jiaoxue5u.taobao.com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4637F-C36B-4F62-8069-DDF27D9BF43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9489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BA010-3D56-4FE4-8F6D-B8000AA07E49}" type="datetime1">
              <a:rPr lang="zh-CN" altLang="en-US" smtClean="0"/>
              <a:t>2015/8/26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课件来源于jiaoxue5u.taobao.com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6D208C-8D84-4680-8671-890BA862572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16098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150AB11-5295-41F7-AB6C-FA9004CE6FB9}" type="datetime1">
              <a:rPr lang="zh-CN" altLang="en-US" smtClean="0"/>
              <a:t>2015/8/26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课件来源于jiaoxue5u.taobao.com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F005E62-19DC-48FA-B7D4-F167A7919EF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46911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0E01CA6-ACAA-4485-9051-A29133B12DAE}" type="datetime1">
              <a:rPr lang="zh-CN" altLang="en-US" smtClean="0"/>
              <a:t>2015/8/26 Wednesday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课件来源于jiaoxue5u.taobao.com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FBED1B2-2E55-445F-B1D2-45547EE2872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5474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4F4AC5-D03A-465A-8F5E-15DDF063F8B4}" type="datetime1">
              <a:rPr lang="zh-CN" altLang="en-US" smtClean="0"/>
              <a:t>2015/8/26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课件来源于jiaoxue5u.taobao.com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900949-BB66-442C-BFCA-DFAB874E6D6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3329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3F4F1-5E6A-4D4E-87F5-F98FB5F46AAD}" type="datetime1">
              <a:rPr lang="zh-CN" altLang="en-US" smtClean="0"/>
              <a:t>2015/8/26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课件来源于jiaoxue5u.taobao.com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5C90B2-C650-4333-B376-ACC2D6D3464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01726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CCF089-2D02-4ED6-922E-44073F4D5973}" type="datetime1">
              <a:rPr lang="zh-CN" altLang="en-US" smtClean="0"/>
              <a:t>2015/8/26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课件来源于jiaoxue5u.taobao.com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7ADC7-C3AE-4129-A57F-3A28C1E8519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3425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7C6255-71C1-4FD8-A873-38F04CB82D1A}" type="datetime1">
              <a:rPr lang="zh-CN" altLang="en-US" smtClean="0"/>
              <a:t>2015/8/26 Wednesday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课件来源于jiaoxue5u.taobao.com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A61F1-CE46-4C99-AB72-CB087F98414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9733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F64378-300E-4639-9CA4-DCC53DAF9E75}" type="datetime1">
              <a:rPr lang="zh-CN" altLang="en-US" smtClean="0"/>
              <a:t>2015/8/26 Wednesday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课件来源于jiaoxue5u.taobao.com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3B1D28-DE6C-4D60-9E57-FA3923E6F6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3126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B68B60-78C6-4C2B-88A6-3DF231CD7C80}" type="datetime1">
              <a:rPr lang="zh-CN" altLang="en-US" smtClean="0"/>
              <a:t>2015/8/26 Wednesday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课件来源于jiaoxue5u.taobao.com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5E9CE-99F7-4C42-99F8-2F59650E674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0344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757B7B-9D85-44DB-97DC-303EDDAC2002}" type="datetime1">
              <a:rPr lang="zh-CN" altLang="en-US" smtClean="0"/>
              <a:t>2015/8/26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课件来源于jiaoxue5u.taobao.com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2E0018-0524-40D7-A813-C96807959D3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5607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7298D5C-37A4-490B-BE6B-FA110BAF1B0B}" type="datetime1">
              <a:rPr lang="zh-CN" altLang="en-US" smtClean="0"/>
              <a:t>2015/8/26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课件来源于jiaoxue5u.taobao.com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8E4BA-E83E-4D28-9D99-1059CE3DD3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0832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9B7BF76F-1C66-4466-AA14-F29CB40B46DB}" type="datetime1">
              <a:rPr lang="zh-CN" altLang="en-US" smtClean="0"/>
              <a:t>2015/8/26 Wednesday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 altLang="zh-CN"/>
              <a:t>课件来源于jiaoxue5u.taobao.com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3434F8-C8A9-4B1E-BD0C-1ABC545D623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gif"/><Relationship Id="rId2" Type="http://schemas.openxmlformats.org/officeDocument/2006/relationships/audio" Target="file:///C:\Documents%20and%20Settings\Administrator\&#26700;&#38754;\10012.mp3" TargetMode="External"/><Relationship Id="rId1" Type="http://schemas.openxmlformats.org/officeDocument/2006/relationships/audio" Target="file:///E:\My%20Documents\My%20Music2\&#21476;&#20856;&#38899;&#20048;\14.wma" TargetMode="External"/><Relationship Id="rId6" Type="http://schemas.openxmlformats.org/officeDocument/2006/relationships/image" Target="../media/image3.gif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7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8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9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0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2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3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4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6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27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8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9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30.w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3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My%20Documents\My%20Music2\&#21476;&#20856;&#38899;&#20048;\14.wma" TargetMode="Externa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3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20020407200507_4VA091I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4400" y="0"/>
            <a:ext cx="10058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邮递员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648200"/>
            <a:ext cx="2374900" cy="200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4" name="Picture 8" descr="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92600"/>
            <a:ext cx="990600" cy="118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6" name="Picture 10" descr="4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609600"/>
            <a:ext cx="1047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7" name="Picture 11" descr="4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8313" y="188913"/>
            <a:ext cx="1047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0" name="Picture 14" descr="4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2133600"/>
            <a:ext cx="1047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1" name="Picture 15" descr="4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0" y="1295400"/>
            <a:ext cx="1047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2" name="Picture 16" descr="4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7200" y="3124200"/>
            <a:ext cx="1047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3" name="Picture 17" descr="4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0"/>
            <a:ext cx="1047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4" name="Picture 18" descr="4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762000" y="1219200"/>
            <a:ext cx="1047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5" name="Picture 19" descr="4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2971800"/>
            <a:ext cx="1047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6" name="14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6308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8" name="10012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7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97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16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1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8" name="Slide" r:id="rId3" imgW="4572000" imgH="3429000" progId="PowerPoint.Slide.8">
                  <p:embed/>
                </p:oleObj>
              </mc:Choice>
              <mc:Fallback>
                <p:oleObj name="Slide" r:id="rId3" imgW="4572000" imgH="3429000" progId="PowerPoint.Slid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2" name="Slide" r:id="rId3" imgW="4491000" imgH="3367080" progId="PowerPoint.Slide.8">
                  <p:embed/>
                </p:oleObj>
              </mc:Choice>
              <mc:Fallback>
                <p:oleObj name="Slide" r:id="rId3" imgW="4491000" imgH="3367080" progId="PowerPoint.Slid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2" name="Slide" r:id="rId3" imgW="4491000" imgH="3367080" progId="PowerPoint.Slide.8">
                  <p:embed/>
                </p:oleObj>
              </mc:Choice>
              <mc:Fallback>
                <p:oleObj name="Slide" r:id="rId3" imgW="4491000" imgH="3367080" progId="PowerPoint.Slid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59" name="WordArt 3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2743200" cy="14001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初识“信客”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1219200" y="2286000"/>
            <a:ext cx="594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</a:rPr>
              <a:t>思考：信客的职责是什么？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9" name="Slide" r:id="rId3" imgW="4514760" imgH="3386160" progId="PowerPoint.Slide.8">
                  <p:embed/>
                </p:oleObj>
              </mc:Choice>
              <mc:Fallback>
                <p:oleObj name="Slide" r:id="rId3" imgW="4514760" imgH="3386160" progId="PowerPoint.Slid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27" name="WordArt 3"/>
          <p:cNvSpPr>
            <a:spLocks noChangeArrowheads="1" noChangeShapeType="1" noTextEdit="1"/>
          </p:cNvSpPr>
          <p:nvPr/>
        </p:nvSpPr>
        <p:spPr bwMode="auto">
          <a:xfrm>
            <a:off x="685800" y="4953000"/>
            <a:ext cx="2743200" cy="14001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初识“信客”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9" name="Picture 11" descr="AA1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alpha val="72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966788" y="1774825"/>
            <a:ext cx="8135937" cy="204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CC"/>
                </a:solidFill>
              </a:rPr>
              <a:t>请同学们再次</a:t>
            </a:r>
            <a:r>
              <a:rPr kumimoji="0" lang="zh-CN" altLang="en-US" sz="4000" b="1">
                <a:solidFill>
                  <a:srgbClr val="0000CC"/>
                </a:solidFill>
                <a:latin typeface="Arial" panose="020B0604020202020204" pitchFamily="34" charset="0"/>
              </a:rPr>
              <a:t>快速、</a:t>
            </a:r>
            <a:r>
              <a:rPr lang="zh-CN" altLang="en-US" sz="4000" b="1">
                <a:solidFill>
                  <a:srgbClr val="0000CC"/>
                </a:solidFill>
                <a:latin typeface="宋体" panose="02010600030101010101" pitchFamily="2" charset="-122"/>
              </a:rPr>
              <a:t>自主</a:t>
            </a:r>
            <a:r>
              <a:rPr kumimoji="0" lang="zh-CN" altLang="en-US" sz="4800" b="1" u="sng">
                <a:solidFill>
                  <a:srgbClr val="CC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默读</a:t>
            </a:r>
            <a:r>
              <a:rPr lang="zh-CN" altLang="en-US" sz="4400" b="1">
                <a:solidFill>
                  <a:schemeClr val="accent2"/>
                </a:solidFill>
              </a:rPr>
              <a:t>课文</a:t>
            </a:r>
          </a:p>
          <a:p>
            <a:r>
              <a:rPr lang="zh-CN" altLang="en-US" sz="4400" b="1">
                <a:solidFill>
                  <a:schemeClr val="accent2"/>
                </a:solidFill>
              </a:rPr>
              <a:t>思考：</a:t>
            </a:r>
            <a:endParaRPr lang="zh-CN" altLang="en-US" sz="3600" b="1">
              <a:solidFill>
                <a:schemeClr val="accent2"/>
              </a:solidFill>
            </a:endParaRPr>
          </a:p>
          <a:p>
            <a:endParaRPr lang="en-US" altLang="zh-CN" sz="3600" b="1">
              <a:solidFill>
                <a:schemeClr val="accent2"/>
              </a:solidFill>
            </a:endParaRPr>
          </a:p>
        </p:txBody>
      </p:sp>
      <p:sp>
        <p:nvSpPr>
          <p:cNvPr id="7183" name="WordArt 15"/>
          <p:cNvSpPr>
            <a:spLocks noChangeArrowheads="1" noChangeShapeType="1" noTextEdit="1"/>
          </p:cNvSpPr>
          <p:nvPr/>
        </p:nvSpPr>
        <p:spPr bwMode="auto">
          <a:xfrm>
            <a:off x="304800" y="304800"/>
            <a:ext cx="2743200" cy="14001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初识“信客”</a:t>
            </a: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1828800" y="4114800"/>
            <a:ext cx="556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609600" y="3505200"/>
            <a:ext cx="79248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en-US" altLang="zh-CN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kumimoji="0"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、用一个字概括</a:t>
            </a:r>
            <a:r>
              <a:rPr kumimoji="0" lang="en-US" altLang="zh-CN" sz="4400" b="1">
                <a:latin typeface="宋体" panose="02010600030101010101" pitchFamily="2" charset="-122"/>
              </a:rPr>
              <a:t>:</a:t>
            </a:r>
            <a:r>
              <a:rPr kumimoji="0"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做信客很</a:t>
            </a:r>
            <a:r>
              <a:rPr kumimoji="0" lang="zh-CN" altLang="en-US" sz="44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“</a:t>
            </a:r>
            <a:r>
              <a:rPr kumimoji="0" lang="zh-CN" altLang="en-US" sz="44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     </a:t>
            </a:r>
            <a:r>
              <a:rPr kumimoji="0" lang="zh-CN" altLang="en-US" sz="44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”</a:t>
            </a:r>
            <a:endParaRPr kumimoji="0" lang="zh-CN" altLang="en-US" sz="4400" b="1">
              <a:latin typeface="宋体" panose="02010600030101010101" pitchFamily="2" charset="-122"/>
            </a:endParaRP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2590800" y="5943600"/>
            <a:ext cx="4038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762000" y="4724400"/>
            <a:ext cx="7620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4400" b="1">
                <a:latin typeface="Arial" panose="020B0604020202020204" pitchFamily="34" charset="0"/>
                <a:ea typeface="华文行楷" panose="02010800040101010101" pitchFamily="2" charset="-122"/>
              </a:rPr>
              <a:t>2</a:t>
            </a:r>
            <a:r>
              <a:rPr kumimoji="0" lang="zh-CN" altLang="en-US" sz="4400" b="1">
                <a:latin typeface="Arial" panose="020B0604020202020204" pitchFamily="34" charset="0"/>
                <a:ea typeface="华文行楷" panose="02010800040101010101" pitchFamily="2" charset="-122"/>
              </a:rPr>
              <a:t>、做信客必须讲个</a:t>
            </a:r>
            <a:r>
              <a:rPr kumimoji="0" lang="zh-CN" altLang="en-US" sz="44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行楷" panose="02010800040101010101" pitchFamily="2" charset="-122"/>
              </a:rPr>
              <a:t>“ </a:t>
            </a:r>
            <a:r>
              <a:rPr kumimoji="0" lang="zh-CN" altLang="en-US" sz="44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行楷" panose="02010800040101010101" pitchFamily="2" charset="-122"/>
              </a:rPr>
              <a:t>    </a:t>
            </a:r>
            <a:r>
              <a:rPr kumimoji="0" lang="zh-CN" altLang="en-US" sz="44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行楷" panose="02010800040101010101" pitchFamily="2" charset="-122"/>
              </a:rPr>
              <a:t>”字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 autoUpdateAnimBg="0"/>
      <p:bldP spid="718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2362200" y="2514600"/>
            <a:ext cx="480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395288" y="4292600"/>
            <a:ext cx="7551737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400" b="1"/>
              <a:t>做信客必须讲个</a:t>
            </a:r>
            <a:r>
              <a:rPr kumimoji="0" lang="zh-CN" altLang="en-US" sz="4400" b="1">
                <a:effectLst>
                  <a:outerShdw blurRad="38100" dist="38100" dir="2700000" algn="tl">
                    <a:srgbClr val="C0C0C0"/>
                  </a:outerShdw>
                </a:effectLst>
              </a:rPr>
              <a:t>“</a:t>
            </a:r>
            <a:r>
              <a:rPr kumimoji="0" lang="zh-CN" altLang="en-US" sz="44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0" lang="zh-CN" altLang="en-US" sz="4400" b="1" u="sng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信</a:t>
            </a:r>
            <a:r>
              <a:rPr kumimoji="0" lang="zh-CN" altLang="en-US" sz="4400" b="1">
                <a:effectLst>
                  <a:outerShdw blurRad="38100" dist="38100" dir="2700000" algn="tl">
                    <a:srgbClr val="C0C0C0"/>
                  </a:outerShdw>
                </a:effectLst>
              </a:rPr>
              <a:t>”字</a:t>
            </a:r>
          </a:p>
          <a:p>
            <a:endParaRPr lang="en-US" altLang="zh-CN" sz="4400" b="1"/>
          </a:p>
        </p:txBody>
      </p:sp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1295400" y="3733800"/>
            <a:ext cx="701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827088" y="5229225"/>
            <a:ext cx="7416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任劳任怨、诚信无私、待人宽容</a:t>
            </a:r>
          </a:p>
        </p:txBody>
      </p:sp>
      <p:sp>
        <p:nvSpPr>
          <p:cNvPr id="81927" name="Text Box 7"/>
          <p:cNvSpPr txBox="1">
            <a:spLocks noChangeArrowheads="1"/>
          </p:cNvSpPr>
          <p:nvPr/>
        </p:nvSpPr>
        <p:spPr bwMode="auto">
          <a:xfrm>
            <a:off x="1371600" y="4953000"/>
            <a:ext cx="640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81930" name="Text Box 10"/>
          <p:cNvSpPr txBox="1">
            <a:spLocks noChangeArrowheads="1"/>
          </p:cNvSpPr>
          <p:nvPr/>
        </p:nvSpPr>
        <p:spPr bwMode="auto">
          <a:xfrm>
            <a:off x="250825" y="1844675"/>
            <a:ext cx="5486400" cy="176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zh-CN" altLang="en-US" sz="4400" b="1"/>
              <a:t>做信客很</a:t>
            </a:r>
            <a:r>
              <a:rPr kumimoji="0" lang="zh-CN" altLang="en-US" sz="4400" b="1">
                <a:effectLst>
                  <a:outerShdw blurRad="38100" dist="38100" dir="2700000" algn="tl">
                    <a:srgbClr val="C0C0C0"/>
                  </a:outerShdw>
                </a:effectLst>
              </a:rPr>
              <a:t>“</a:t>
            </a:r>
            <a:r>
              <a:rPr kumimoji="0" lang="zh-CN" altLang="en-US" sz="44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0" lang="zh-CN" altLang="en-US" sz="4400" b="1" u="sng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苦 </a:t>
            </a:r>
            <a:r>
              <a:rPr kumimoji="0" lang="zh-CN" altLang="en-US" sz="44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kumimoji="0" lang="zh-CN" altLang="en-US" sz="4400" b="1">
                <a:effectLst>
                  <a:outerShdw blurRad="38100" dist="38100" dir="2700000" algn="tl">
                    <a:srgbClr val="C0C0C0"/>
                  </a:outerShdw>
                </a:effectLst>
              </a:rPr>
              <a:t>”</a:t>
            </a:r>
            <a:endParaRPr kumimoji="0" lang="zh-CN" altLang="en-US" sz="4400" b="1"/>
          </a:p>
          <a:p>
            <a:pPr>
              <a:spcBef>
                <a:spcPct val="50000"/>
              </a:spcBef>
            </a:pPr>
            <a:endParaRPr lang="en-US" altLang="zh-CN" sz="4400">
              <a:solidFill>
                <a:srgbClr val="000066"/>
              </a:solidFill>
              <a:latin typeface="宋体" panose="02010600030101010101" pitchFamily="2" charset="-122"/>
            </a:endParaRPr>
          </a:p>
        </p:txBody>
      </p:sp>
      <p:sp>
        <p:nvSpPr>
          <p:cNvPr id="81931" name="Text Box 11"/>
          <p:cNvSpPr txBox="1">
            <a:spLocks noChangeArrowheads="1"/>
          </p:cNvSpPr>
          <p:nvPr/>
        </p:nvSpPr>
        <p:spPr bwMode="auto">
          <a:xfrm>
            <a:off x="323850" y="476250"/>
            <a:ext cx="34559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81932" name="WordArt 12"/>
          <p:cNvSpPr>
            <a:spLocks noChangeArrowheads="1" noChangeShapeType="1" noTextEdit="1"/>
          </p:cNvSpPr>
          <p:nvPr/>
        </p:nvSpPr>
        <p:spPr bwMode="auto">
          <a:xfrm>
            <a:off x="250825" y="0"/>
            <a:ext cx="2743200" cy="14001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初识“信客”</a:t>
            </a:r>
          </a:p>
        </p:txBody>
      </p:sp>
      <p:sp>
        <p:nvSpPr>
          <p:cNvPr id="81933" name="Text Box 13"/>
          <p:cNvSpPr txBox="1">
            <a:spLocks noChangeArrowheads="1"/>
          </p:cNvSpPr>
          <p:nvPr/>
        </p:nvSpPr>
        <p:spPr bwMode="auto">
          <a:xfrm>
            <a:off x="5003800" y="981075"/>
            <a:ext cx="3384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工作     </a:t>
            </a:r>
            <a:r>
              <a:rPr lang="zh-CN" altLang="en-US" sz="4000" b="1">
                <a:solidFill>
                  <a:schemeClr val="accent1"/>
                </a:solidFill>
              </a:rPr>
              <a:t>劳</a:t>
            </a:r>
            <a:r>
              <a:rPr lang="zh-CN" altLang="en-US" sz="4000" b="1"/>
              <a:t>苦</a:t>
            </a:r>
          </a:p>
        </p:txBody>
      </p:sp>
      <p:sp>
        <p:nvSpPr>
          <p:cNvPr id="81934" name="Text Box 14"/>
          <p:cNvSpPr txBox="1">
            <a:spLocks noChangeArrowheads="1"/>
          </p:cNvSpPr>
          <p:nvPr/>
        </p:nvSpPr>
        <p:spPr bwMode="auto">
          <a:xfrm>
            <a:off x="4932363" y="1844675"/>
            <a:ext cx="36004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生活     </a:t>
            </a:r>
            <a:r>
              <a:rPr lang="zh-CN" altLang="en-US" sz="4000" b="1">
                <a:solidFill>
                  <a:schemeClr val="accent1"/>
                </a:solidFill>
              </a:rPr>
              <a:t>贫</a:t>
            </a:r>
            <a:r>
              <a:rPr lang="zh-CN" altLang="en-US" sz="4000" b="1"/>
              <a:t>苦</a:t>
            </a:r>
          </a:p>
        </p:txBody>
      </p:sp>
      <p:sp>
        <p:nvSpPr>
          <p:cNvPr id="81935" name="Text Box 15"/>
          <p:cNvSpPr txBox="1">
            <a:spLocks noChangeArrowheads="1"/>
          </p:cNvSpPr>
          <p:nvPr/>
        </p:nvSpPr>
        <p:spPr bwMode="auto">
          <a:xfrm>
            <a:off x="5076825" y="2924175"/>
            <a:ext cx="3384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心灵     </a:t>
            </a:r>
            <a:r>
              <a:rPr lang="zh-CN" altLang="en-US" sz="4000" b="1">
                <a:solidFill>
                  <a:schemeClr val="accent1"/>
                </a:solidFill>
              </a:rPr>
              <a:t>痛</a:t>
            </a:r>
            <a:r>
              <a:rPr lang="zh-CN" altLang="en-US" sz="4000" b="1"/>
              <a:t>苦</a:t>
            </a:r>
          </a:p>
        </p:txBody>
      </p:sp>
      <p:sp>
        <p:nvSpPr>
          <p:cNvPr id="81937" name="Line 17"/>
          <p:cNvSpPr>
            <a:spLocks noChangeShapeType="1"/>
          </p:cNvSpPr>
          <p:nvPr/>
        </p:nvSpPr>
        <p:spPr bwMode="auto">
          <a:xfrm>
            <a:off x="971550" y="2781300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81939" name="AutoShape 19"/>
          <p:cNvCxnSpPr>
            <a:cxnSpLocks noChangeShapeType="1"/>
            <a:endCxn id="81937" idx="1"/>
          </p:cNvCxnSpPr>
          <p:nvPr/>
        </p:nvCxnSpPr>
        <p:spPr bwMode="auto">
          <a:xfrm flipH="1">
            <a:off x="971550" y="2708275"/>
            <a:ext cx="60325" cy="1225550"/>
          </a:xfrm>
          <a:prstGeom prst="straightConnector1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943" name="AutoShape 23"/>
          <p:cNvCxnSpPr>
            <a:cxnSpLocks noChangeShapeType="1"/>
            <a:endCxn id="81933" idx="1"/>
          </p:cNvCxnSpPr>
          <p:nvPr/>
        </p:nvCxnSpPr>
        <p:spPr bwMode="auto">
          <a:xfrm flipV="1">
            <a:off x="3779838" y="1331913"/>
            <a:ext cx="1223962" cy="52387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944" name="AutoShape 24"/>
          <p:cNvCxnSpPr>
            <a:cxnSpLocks noChangeShapeType="1"/>
            <a:endCxn id="81935" idx="1"/>
          </p:cNvCxnSpPr>
          <p:nvPr/>
        </p:nvCxnSpPr>
        <p:spPr bwMode="auto">
          <a:xfrm>
            <a:off x="3708400" y="2205038"/>
            <a:ext cx="1368425" cy="106997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945" name="AutoShape 25"/>
          <p:cNvCxnSpPr>
            <a:cxnSpLocks noChangeShapeType="1"/>
            <a:endCxn id="81934" idx="1"/>
          </p:cNvCxnSpPr>
          <p:nvPr/>
        </p:nvCxnSpPr>
        <p:spPr bwMode="auto">
          <a:xfrm>
            <a:off x="3636963" y="2132013"/>
            <a:ext cx="1295400" cy="6350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81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4" name="Slide" r:id="rId3" imgW="4514760" imgH="3386160" progId="PowerPoint.Slide.8">
                  <p:embed/>
                </p:oleObj>
              </mc:Choice>
              <mc:Fallback>
                <p:oleObj name="Slide" r:id="rId3" imgW="4514760" imgH="3386160" progId="PowerPoint.Slid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-152400" y="0"/>
          <a:ext cx="92964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2" name="Slide" r:id="rId3" imgW="4294080" imgH="3220920" progId="PowerPoint.Slide.8">
                  <p:embed/>
                </p:oleObj>
              </mc:Choice>
              <mc:Fallback>
                <p:oleObj name="Slide" r:id="rId3" imgW="4294080" imgH="3220920" progId="PowerPoint.Slid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52400" y="0"/>
                        <a:ext cx="92964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2362200" y="2514600"/>
            <a:ext cx="480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990600" y="2133600"/>
            <a:ext cx="7551738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400" b="1"/>
              <a:t>１、作者在写信客之前为什么先写一个</a:t>
            </a:r>
          </a:p>
          <a:p>
            <a:r>
              <a:rPr lang="zh-CN" altLang="en-US" sz="3400" b="1"/>
              <a:t>　　老信客？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1295400" y="3733800"/>
            <a:ext cx="701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1219200" y="3276600"/>
            <a:ext cx="6837363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400" b="1"/>
              <a:t>２、作者重点写了信客哪些事迹？</a:t>
            </a:r>
          </a:p>
          <a:p>
            <a:r>
              <a:rPr lang="zh-CN" altLang="en-US" sz="3400" b="1"/>
              <a:t>       为什么？</a:t>
            </a:r>
          </a:p>
        </p:txBody>
      </p:sp>
      <p:sp>
        <p:nvSpPr>
          <p:cNvPr id="71687" name="Text Box 7"/>
          <p:cNvSpPr txBox="1">
            <a:spLocks noChangeArrowheads="1"/>
          </p:cNvSpPr>
          <p:nvPr/>
        </p:nvSpPr>
        <p:spPr bwMode="auto">
          <a:xfrm>
            <a:off x="1371600" y="4953000"/>
            <a:ext cx="640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71688" name="Text Box 8"/>
          <p:cNvSpPr txBox="1">
            <a:spLocks noChangeArrowheads="1"/>
          </p:cNvSpPr>
          <p:nvPr/>
        </p:nvSpPr>
        <p:spPr bwMode="auto">
          <a:xfrm>
            <a:off x="1066800" y="4343400"/>
            <a:ext cx="7777163" cy="164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400" b="1"/>
              <a:t>３、信客为什么留下遗愿，死后要和</a:t>
            </a:r>
          </a:p>
          <a:p>
            <a:r>
              <a:rPr lang="zh-CN" altLang="en-US" sz="3400" b="1"/>
              <a:t>　　老信客葬在一起？ 　　　　　　　　　</a:t>
            </a:r>
          </a:p>
        </p:txBody>
      </p:sp>
      <p:sp>
        <p:nvSpPr>
          <p:cNvPr id="71689" name="WordArt 9"/>
          <p:cNvSpPr>
            <a:spLocks noChangeArrowheads="1" noChangeShapeType="1" noTextEdit="1"/>
          </p:cNvSpPr>
          <p:nvPr/>
        </p:nvSpPr>
        <p:spPr bwMode="auto">
          <a:xfrm>
            <a:off x="4572000" y="5334000"/>
            <a:ext cx="4343400" cy="11572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走近信客</a:t>
            </a:r>
          </a:p>
        </p:txBody>
      </p:sp>
      <p:sp>
        <p:nvSpPr>
          <p:cNvPr id="71690" name="Text Box 10"/>
          <p:cNvSpPr txBox="1">
            <a:spLocks noChangeArrowheads="1"/>
          </p:cNvSpPr>
          <p:nvPr/>
        </p:nvSpPr>
        <p:spPr bwMode="auto">
          <a:xfrm>
            <a:off x="1524000" y="1371600"/>
            <a:ext cx="54864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000" b="1">
                <a:solidFill>
                  <a:srgbClr val="000066"/>
                </a:solidFill>
                <a:latin typeface="宋体" panose="02010600030101010101" pitchFamily="2" charset="-122"/>
              </a:rPr>
              <a:t>带着以下问题</a:t>
            </a:r>
            <a:r>
              <a:rPr lang="zh-CN" altLang="en-US" sz="4400" b="1" u="sng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跳读</a:t>
            </a:r>
            <a:r>
              <a:rPr lang="zh-CN" altLang="en-US" sz="4000" b="1">
                <a:solidFill>
                  <a:srgbClr val="000066"/>
                </a:solidFill>
                <a:latin typeface="宋体" panose="02010600030101010101" pitchFamily="2" charset="-122"/>
              </a:rPr>
              <a:t>课文</a:t>
            </a:r>
            <a:r>
              <a:rPr lang="zh-CN" altLang="en-US" sz="4000">
                <a:solidFill>
                  <a:srgbClr val="000066"/>
                </a:solidFill>
                <a:latin typeface="宋体" panose="02010600030101010101" pitchFamily="2" charset="-122"/>
              </a:rPr>
              <a:t>：</a:t>
            </a:r>
          </a:p>
          <a:p>
            <a:pPr>
              <a:spcBef>
                <a:spcPct val="50000"/>
              </a:spcBef>
            </a:pPr>
            <a:endParaRPr lang="en-US" altLang="zh-CN" sz="4000">
              <a:solidFill>
                <a:srgbClr val="000066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447675" y="47625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381000" y="1524000"/>
            <a:ext cx="841851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作者在写信客之前为什么先写一个老信客？</a:t>
            </a: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395288" y="2895600"/>
            <a:ext cx="8748712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FFFF"/>
                </a:solidFill>
              </a:rPr>
              <a:t>先写老信客，意在说明信客的两个特点：一是路途艰苦一是强调信客“信”的职业道德。老信客既用自己的经历给年轻信客以指点，又用自己的教训警醒年轻信客，使这些年轻信客迅速成长。</a:t>
            </a:r>
          </a:p>
        </p:txBody>
      </p:sp>
      <p:sp>
        <p:nvSpPr>
          <p:cNvPr id="76808" name="WordArt 8"/>
          <p:cNvSpPr>
            <a:spLocks noChangeArrowheads="1" noChangeShapeType="1" noTextEdit="1"/>
          </p:cNvSpPr>
          <p:nvPr/>
        </p:nvSpPr>
        <p:spPr bwMode="auto">
          <a:xfrm>
            <a:off x="0" y="304800"/>
            <a:ext cx="4343400" cy="11572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走近信客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447675" y="47625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971550" y="1412875"/>
            <a:ext cx="7551738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作者重点写了信客哪些事迹？为什么？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381000" y="2743200"/>
            <a:ext cx="8532813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FFFF"/>
                </a:solidFill>
              </a:rPr>
              <a:t>重点写了两个：</a:t>
            </a:r>
          </a:p>
          <a:p>
            <a:r>
              <a:rPr lang="zh-CN" altLang="en-US" sz="3600" b="1">
                <a:solidFill>
                  <a:srgbClr val="FFFFFF"/>
                </a:solidFill>
              </a:rPr>
              <a:t>一是谋生者客死他乡，信客充当代理人。</a:t>
            </a:r>
          </a:p>
          <a:p>
            <a:r>
              <a:rPr lang="zh-CN" altLang="en-US" sz="3600" b="1">
                <a:solidFill>
                  <a:srgbClr val="FFFFFF"/>
                </a:solidFill>
              </a:rPr>
              <a:t>二是遭人诬陷。</a:t>
            </a:r>
          </a:p>
          <a:p>
            <a:r>
              <a:rPr lang="zh-CN" altLang="en-US" sz="3600" b="1">
                <a:solidFill>
                  <a:srgbClr val="FFFFFF"/>
                </a:solidFill>
              </a:rPr>
              <a:t>        这些突出说明了信客职业凶险但却仁义待人，任劳任怨，宽以待人等优秀品质。</a:t>
            </a:r>
          </a:p>
        </p:txBody>
      </p:sp>
      <p:sp>
        <p:nvSpPr>
          <p:cNvPr id="17423" name="WordArt 15"/>
          <p:cNvSpPr>
            <a:spLocks noChangeArrowheads="1" noChangeShapeType="1" noTextEdit="1"/>
          </p:cNvSpPr>
          <p:nvPr/>
        </p:nvSpPr>
        <p:spPr bwMode="auto">
          <a:xfrm>
            <a:off x="152400" y="304800"/>
            <a:ext cx="4343400" cy="11572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走近信客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狼来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5" name="WordArt 3"/>
          <p:cNvSpPr>
            <a:spLocks noChangeArrowheads="1" noChangeShapeType="1" noTextEdit="1"/>
          </p:cNvSpPr>
          <p:nvPr/>
        </p:nvSpPr>
        <p:spPr bwMode="auto">
          <a:xfrm>
            <a:off x="2133600" y="0"/>
            <a:ext cx="4141788" cy="22463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狼来了</a:t>
            </a:r>
            <a:r>
              <a:rPr lang="en-US" altLang="zh-C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》</a:t>
            </a:r>
            <a:endParaRPr lang="zh-CN" altLang="en-US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066800" y="2438400"/>
            <a:ext cx="731837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信客为什么留下遗愿，死后要和老信客葬在一起？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1524000" y="3886200"/>
            <a:ext cx="61483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FFFF"/>
                </a:solidFill>
              </a:rPr>
              <a:t>因为理解同情敬重感激老信客</a:t>
            </a:r>
          </a:p>
        </p:txBody>
      </p:sp>
      <p:sp>
        <p:nvSpPr>
          <p:cNvPr id="18444" name="WordArt 12"/>
          <p:cNvSpPr>
            <a:spLocks noChangeArrowheads="1" noChangeShapeType="1" noTextEdit="1"/>
          </p:cNvSpPr>
          <p:nvPr/>
        </p:nvSpPr>
        <p:spPr bwMode="auto">
          <a:xfrm>
            <a:off x="228600" y="533400"/>
            <a:ext cx="4343400" cy="11572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走近信客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1" name="Object 3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6" name="Slide" r:id="rId3" imgW="4491000" imgH="3367080" progId="PowerPoint.Slide.8">
                  <p:embed/>
                </p:oleObj>
              </mc:Choice>
              <mc:Fallback>
                <p:oleObj name="Slide" r:id="rId3" imgW="4491000" imgH="3367080" progId="PowerPoint.Slid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914400" y="2895600"/>
            <a:ext cx="6629400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选择文中最让你感动的地方，用你的悦耳的</a:t>
            </a:r>
            <a:r>
              <a:rPr lang="zh-CN" altLang="en-US" sz="3600" b="1" u="sng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朗 读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去感染他人吧！</a:t>
            </a:r>
          </a:p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8374" name="WordArt 6"/>
          <p:cNvSpPr>
            <a:spLocks noChangeArrowheads="1" noChangeShapeType="1" noTextEdit="1"/>
          </p:cNvSpPr>
          <p:nvPr/>
        </p:nvSpPr>
        <p:spPr bwMode="auto">
          <a:xfrm>
            <a:off x="381000" y="152400"/>
            <a:ext cx="2590800" cy="10048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走近信客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5" name="Picture 7" descr="xu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809750"/>
            <a:ext cx="762000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0" name="WordArt 2"/>
          <p:cNvSpPr>
            <a:spLocks noChangeArrowheads="1" noChangeShapeType="1" noTextEdit="1"/>
          </p:cNvSpPr>
          <p:nvPr/>
        </p:nvSpPr>
        <p:spPr bwMode="auto">
          <a:xfrm>
            <a:off x="228600" y="5562600"/>
            <a:ext cx="47244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b="1" kern="1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试一试，发挥你的最大潜能！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457200" y="1752600"/>
            <a:ext cx="86868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3200">
                <a:latin typeface="Arial" panose="020B0604020202020204" pitchFamily="34" charset="0"/>
              </a:rPr>
              <a:t>            </a:t>
            </a:r>
            <a:r>
              <a:rPr kumimoji="0" lang="zh-CN" altLang="en-US" sz="4800" b="1">
                <a:solidFill>
                  <a:srgbClr val="0000CC"/>
                </a:solidFill>
                <a:latin typeface="Arial" panose="020B0604020202020204" pitchFamily="34" charset="0"/>
              </a:rPr>
              <a:t>信客死后，有很多人来吊唁，请你写一段话，作为信客的墓志铭。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提示：墓志铭就是对死者生平事迹或品质的概述，语言力求简洁、通畅。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3733800" y="550863"/>
            <a:ext cx="399415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i="1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齐读末段：</a:t>
            </a:r>
            <a:endParaRPr lang="zh-CN" altLang="en-US" sz="6000" b="1" i="1">
              <a:solidFill>
                <a:srgbClr val="FF0000"/>
              </a:solidFill>
              <a:ea typeface="隶书" panose="02010509060101010101" pitchFamily="49" charset="-122"/>
            </a:endParaRPr>
          </a:p>
          <a:p>
            <a:endParaRPr lang="en-US" altLang="zh-CN" sz="440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  <p:sp>
        <p:nvSpPr>
          <p:cNvPr id="12297" name="WordArt 9"/>
          <p:cNvSpPr>
            <a:spLocks noChangeArrowheads="1" noChangeShapeType="1" noTextEdit="1"/>
          </p:cNvSpPr>
          <p:nvPr/>
        </p:nvSpPr>
        <p:spPr bwMode="auto">
          <a:xfrm>
            <a:off x="228600" y="228600"/>
            <a:ext cx="3581400" cy="1676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缅怀信客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29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6" name="Slide" r:id="rId3" imgW="4541760" imgH="3405240" progId="PowerPoint.Slide.8">
                  <p:embed/>
                </p:oleObj>
              </mc:Choice>
              <mc:Fallback>
                <p:oleObj name="Slide" r:id="rId3" imgW="4541760" imgH="3405240" progId="PowerPoint.Slid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6" name="Presentation" r:id="rId3" imgW="4572000" imgH="3429000" progId="PowerPoint.Show.8">
                  <p:embed/>
                </p:oleObj>
              </mc:Choice>
              <mc:Fallback>
                <p:oleObj name="Presentation" r:id="rId3" imgW="4572000" imgH="3429000" progId="PowerPoint.Show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0" name="Slide" r:id="rId3" imgW="4541760" imgH="3405240" progId="PowerPoint.Slide.8">
                  <p:embed/>
                </p:oleObj>
              </mc:Choice>
              <mc:Fallback>
                <p:oleObj name="Slide" r:id="rId3" imgW="4541760" imgH="3405240" progId="PowerPoint.Slid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4" name="Slide" r:id="rId3" imgW="4541760" imgH="3405240" progId="PowerPoint.Slide.8">
                  <p:embed/>
                </p:oleObj>
              </mc:Choice>
              <mc:Fallback>
                <p:oleObj name="Slide" r:id="rId3" imgW="4541760" imgH="3405240" progId="PowerPoint.Slid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8" name="Slide" r:id="rId3" imgW="4541760" imgH="3405240" progId="PowerPoint.Slide.8">
                  <p:embed/>
                </p:oleObj>
              </mc:Choice>
              <mc:Fallback>
                <p:oleObj name="Slide" r:id="rId3" imgW="4541760" imgH="3405240" progId="PowerPoint.Slid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5604" name="Picture 4" descr="猫猫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"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684213" y="836613"/>
            <a:ext cx="46085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684213" y="765175"/>
            <a:ext cx="7921625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>
                <a:solidFill>
                  <a:srgbClr val="0000FF"/>
                </a:solidFill>
              </a:rPr>
              <a:t>老信客：“信客信客就在一个　字”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3924300" y="1773238"/>
            <a:ext cx="10795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000">
                <a:solidFill>
                  <a:srgbClr val="FF0000"/>
                </a:solidFill>
                <a:ea typeface="华文行楷" panose="02010800040101010101" pitchFamily="2" charset="-122"/>
              </a:rPr>
              <a:t>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1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pm16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alpha val="4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611188" y="981075"/>
            <a:ext cx="8102600" cy="225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ea typeface="华文行楷" panose="02010800040101010101" pitchFamily="2" charset="-122"/>
              </a:rPr>
              <a:t>１、联系生活实际，展开想象，假如社会</a:t>
            </a:r>
            <a:r>
              <a:rPr lang="zh-CN" altLang="en-US" sz="5400">
                <a:solidFill>
                  <a:srgbClr val="FF0000"/>
                </a:solidFill>
                <a:ea typeface="华文行楷" panose="02010800040101010101" pitchFamily="2" charset="-122"/>
              </a:rPr>
              <a:t>缺失</a:t>
            </a:r>
            <a:r>
              <a:rPr lang="zh-CN" altLang="en-US" sz="4400">
                <a:solidFill>
                  <a:srgbClr val="0000FF"/>
                </a:solidFill>
                <a:ea typeface="华文行楷" panose="02010800040101010101" pitchFamily="2" charset="-122"/>
              </a:rPr>
              <a:t>了诚信，那将是什么样子的？</a:t>
            </a: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457200" y="3429000"/>
            <a:ext cx="8064500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</a:rPr>
              <a:t>2</a:t>
            </a:r>
            <a:r>
              <a:rPr lang="zh-CN" altLang="en-US" sz="4400" b="1">
                <a:solidFill>
                  <a:srgbClr val="FF0000"/>
                </a:solidFill>
              </a:rPr>
              <a:t>、学生说：监考，是老师对学生的不信任；老师说：监考，是部分学生缺失了诚信。请谈谈你的看法？</a:t>
            </a:r>
          </a:p>
        </p:txBody>
      </p:sp>
      <p:sp>
        <p:nvSpPr>
          <p:cNvPr id="26634" name="Oval 10"/>
          <p:cNvSpPr>
            <a:spLocks noChangeArrowheads="1"/>
          </p:cNvSpPr>
          <p:nvPr/>
        </p:nvSpPr>
        <p:spPr bwMode="auto">
          <a:xfrm>
            <a:off x="228600" y="304800"/>
            <a:ext cx="3313113" cy="792163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228600" y="152400"/>
            <a:ext cx="40671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00FF00"/>
                </a:solidFill>
                <a:ea typeface="隶书" panose="02010509060101010101" pitchFamily="49" charset="-122"/>
              </a:rPr>
              <a:t>延伸讨论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广告创意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2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 cmpd="thickThin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5" name="Slide" r:id="rId3" imgW="4491000" imgH="3367080" progId="PowerPoint.Slide.8">
                  <p:embed/>
                </p:oleObj>
              </mc:Choice>
              <mc:Fallback>
                <p:oleObj name="Slide" r:id="rId3" imgW="4491000" imgH="3367080" progId="PowerPoint.Slid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838200" y="1600200"/>
            <a:ext cx="65532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  <a:latin typeface=""/>
              </a:rPr>
              <a:t>*</a:t>
            </a:r>
            <a:r>
              <a:rPr lang="zh-CN" altLang="en-US" sz="4000" b="1">
                <a:solidFill>
                  <a:srgbClr val="0000FF"/>
                </a:solidFill>
                <a:latin typeface=""/>
              </a:rPr>
              <a:t>请把给信客的墓志铭写在作业本上。</a:t>
            </a:r>
          </a:p>
          <a:p>
            <a:pPr>
              <a:spcBef>
                <a:spcPct val="50000"/>
              </a:spcBef>
            </a:pP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2133600" y="1371600"/>
            <a:ext cx="494665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0">
                <a:solidFill>
                  <a:srgbClr val="FF3300"/>
                </a:solidFill>
                <a:ea typeface="隶书" panose="02010509060101010101" pitchFamily="49" charset="-122"/>
              </a:rPr>
              <a:t>谢  谢 ！</a:t>
            </a:r>
          </a:p>
        </p:txBody>
      </p:sp>
      <p:pic>
        <p:nvPicPr>
          <p:cNvPr id="34824" name="14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23728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506" fill="hold"/>
                                        <p:tgtEl>
                                          <p:spTgt spid="348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2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8" name="Slide" r:id="rId3" imgW="4491000" imgH="3367080" progId="PowerPoint.Slide.8">
                  <p:embed/>
                </p:oleObj>
              </mc:Choice>
              <mc:Fallback>
                <p:oleObj name="Slide" r:id="rId3" imgW="4491000" imgH="3367080" progId="PowerPoint.Slid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5" name="Picture 13" descr="安徽黟县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 rot="5418981">
            <a:off x="1287463" y="1385887"/>
            <a:ext cx="3048000" cy="13747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信客</a:t>
            </a:r>
          </a:p>
        </p:txBody>
      </p:sp>
      <p:sp>
        <p:nvSpPr>
          <p:cNvPr id="3079" name="Text Box 7"/>
          <p:cNvSpPr txBox="1">
            <a:spLocks noGrp="1" noChangeArrowheads="1"/>
          </p:cNvSpPr>
          <p:nvPr>
            <p:ph type="body" sz="half" idx="1"/>
          </p:nvPr>
        </p:nvSpPr>
        <p:spPr>
          <a:xfrm>
            <a:off x="2771775" y="2565400"/>
            <a:ext cx="838200" cy="3276600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altLang="zh-CN" sz="3600" b="1">
              <a:solidFill>
                <a:srgbClr val="FFFF00"/>
              </a:solidFill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altLang="zh-CN" sz="3600" b="1">
              <a:solidFill>
                <a:srgbClr val="FFFF00"/>
              </a:solidFill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altLang="zh-CN" sz="3600" b="1">
              <a:solidFill>
                <a:srgbClr val="FFFF00"/>
              </a:solidFill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FFFF00"/>
                </a:solidFill>
                <a:ea typeface="华文新魏" panose="02010800040101010101" pitchFamily="2" charset="-122"/>
              </a:rPr>
              <a:t>余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FFFF00"/>
                </a:solidFill>
                <a:ea typeface="华文新魏" panose="02010800040101010101" pitchFamily="2" charset="-122"/>
              </a:rPr>
              <a:t>秋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FFFF00"/>
                </a:solidFill>
                <a:ea typeface="华文新魏" panose="02010800040101010101" pitchFamily="2" charset="-122"/>
              </a:rPr>
              <a:t>雨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4343400" y="0"/>
            <a:ext cx="1403350" cy="620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4000" b="1">
                <a:solidFill>
                  <a:srgbClr val="00FF00"/>
                </a:solidFill>
                <a:ea typeface="隶书" panose="02010509060101010101" pitchFamily="49" charset="-122"/>
              </a:rPr>
              <a:t>自己却是最困苦的远行者。</a:t>
            </a:r>
          </a:p>
          <a:p>
            <a:r>
              <a:rPr lang="en-US" altLang="zh-CN" sz="4000" b="1">
                <a:solidFill>
                  <a:srgbClr val="00FF00"/>
                </a:solidFill>
                <a:ea typeface="隶书" panose="02010509060101010101" pitchFamily="49" charset="-122"/>
              </a:rPr>
              <a:t>——</a:t>
            </a:r>
            <a:r>
              <a:rPr lang="zh-CN" altLang="en-US" sz="4000" b="1">
                <a:solidFill>
                  <a:srgbClr val="00FF00"/>
                </a:solidFill>
                <a:ea typeface="隶书" panose="02010509060101010101" pitchFamily="49" charset="-122"/>
              </a:rPr>
              <a:t>信客为远行者们效力，</a:t>
            </a: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5724525" y="5805488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40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  <p:bldP spid="3079" grpId="0" autoUpdateAnimBg="0"/>
      <p:bldP spid="308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685800" y="609600"/>
            <a:ext cx="2806700" cy="1143000"/>
          </a:xfrm>
        </p:spPr>
        <p:txBody>
          <a:bodyPr/>
          <a:lstStyle/>
          <a:p>
            <a:pPr algn="l"/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走近作者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609600" y="1989138"/>
            <a:ext cx="4033838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余秋雨，生于</a:t>
            </a:r>
            <a:r>
              <a:rPr kumimoji="0"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1946</a:t>
            </a:r>
            <a:r>
              <a:rPr kumimoji="0"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年，浙江余姚人，我国当代著名艺术理论家、文化史学者、散文家。</a:t>
            </a:r>
          </a:p>
        </p:txBody>
      </p:sp>
      <p:pic>
        <p:nvPicPr>
          <p:cNvPr id="4109" name="Picture 13" descr="yq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0"/>
            <a:ext cx="44275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余作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716338"/>
            <a:ext cx="2016125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 descr="余作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333375"/>
            <a:ext cx="1944688" cy="2951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余作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3644900"/>
            <a:ext cx="1944688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2916238" y="404813"/>
            <a:ext cx="3455987" cy="558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en-US" altLang="zh-CN" sz="3600">
                <a:latin typeface="Tahoma" panose="020B0604030504040204" pitchFamily="34" charset="0"/>
              </a:rPr>
              <a:t>      </a:t>
            </a:r>
            <a:r>
              <a:rPr kumimoji="0" lang="zh-CN" altLang="en-US" sz="3600" b="1">
                <a:latin typeface="Tahoma" panose="020B0604030504040204" pitchFamily="34" charset="0"/>
              </a:rPr>
              <a:t>曾被授予</a:t>
            </a:r>
            <a:r>
              <a:rPr kumimoji="0" lang="zh-CN" altLang="en-US" sz="3600" b="1">
                <a:latin typeface="Arial" panose="020B0604020202020204" pitchFamily="34" charset="0"/>
              </a:rPr>
              <a:t>“</a:t>
            </a:r>
            <a:r>
              <a:rPr kumimoji="0" lang="zh-CN" altLang="en-US" sz="3600" b="1">
                <a:latin typeface="Tahoma" panose="020B0604030504040204" pitchFamily="34" charset="0"/>
              </a:rPr>
              <a:t>国家级突出贡献专家</a:t>
            </a:r>
            <a:r>
              <a:rPr kumimoji="0" lang="zh-CN" altLang="en-US" sz="3600" b="1">
                <a:latin typeface="Arial" panose="020B0604020202020204" pitchFamily="34" charset="0"/>
              </a:rPr>
              <a:t>”</a:t>
            </a:r>
            <a:r>
              <a:rPr kumimoji="0" lang="zh-CN" altLang="en-US" sz="3600" b="1">
                <a:latin typeface="Tahoma" panose="020B0604030504040204" pitchFamily="34" charset="0"/>
              </a:rPr>
              <a:t>称号。主要著作有</a:t>
            </a:r>
            <a:r>
              <a:rPr kumimoji="0" lang="en-US" altLang="zh-CN" sz="3600" b="1">
                <a:latin typeface="Tahoma" panose="020B0604030504040204" pitchFamily="34" charset="0"/>
              </a:rPr>
              <a:t>:</a:t>
            </a:r>
          </a:p>
          <a:p>
            <a:r>
              <a:rPr kumimoji="0" lang="en-US" altLang="zh-CN" sz="3600" b="1">
                <a:latin typeface="Tahoma" panose="020B0604030504040204" pitchFamily="34" charset="0"/>
              </a:rPr>
              <a:t>《</a:t>
            </a:r>
            <a:r>
              <a:rPr kumimoji="0" lang="zh-CN" altLang="en-US" sz="3600" b="1">
                <a:latin typeface="Tahoma" panose="020B0604030504040204" pitchFamily="34" charset="0"/>
              </a:rPr>
              <a:t>文化苦旅</a:t>
            </a:r>
            <a:r>
              <a:rPr kumimoji="0" lang="en-US" altLang="zh-CN" sz="3600" b="1">
                <a:latin typeface="Tahoma" panose="020B0604030504040204" pitchFamily="34" charset="0"/>
              </a:rPr>
              <a:t>》</a:t>
            </a:r>
            <a:r>
              <a:rPr kumimoji="0" lang="zh-CN" altLang="en-US" sz="3600" b="1">
                <a:latin typeface="Tahoma" panose="020B0604030504040204" pitchFamily="34" charset="0"/>
              </a:rPr>
              <a:t>、</a:t>
            </a:r>
            <a:r>
              <a:rPr kumimoji="0" lang="en-US" altLang="zh-CN" sz="3600" b="1">
                <a:latin typeface="Tahoma" panose="020B0604030504040204" pitchFamily="34" charset="0"/>
              </a:rPr>
              <a:t>《</a:t>
            </a:r>
            <a:r>
              <a:rPr kumimoji="0" lang="zh-CN" altLang="en-US" sz="3600" b="1">
                <a:latin typeface="Tahoma" panose="020B0604030504040204" pitchFamily="34" charset="0"/>
              </a:rPr>
              <a:t>秋雨散文</a:t>
            </a:r>
            <a:r>
              <a:rPr kumimoji="0" lang="en-US" altLang="zh-CN" sz="3600" b="1">
                <a:latin typeface="Tahoma" panose="020B0604030504040204" pitchFamily="34" charset="0"/>
              </a:rPr>
              <a:t>》</a:t>
            </a:r>
            <a:r>
              <a:rPr kumimoji="0" lang="zh-CN" altLang="en-US" sz="3600" b="1">
                <a:latin typeface="Tahoma" panose="020B0604030504040204" pitchFamily="34" charset="0"/>
              </a:rPr>
              <a:t>、</a:t>
            </a:r>
            <a:r>
              <a:rPr kumimoji="0" lang="en-US" altLang="zh-CN" sz="3600" b="1">
                <a:latin typeface="Tahoma" panose="020B0604030504040204" pitchFamily="34" charset="0"/>
              </a:rPr>
              <a:t>《</a:t>
            </a:r>
            <a:r>
              <a:rPr kumimoji="0" lang="zh-CN" altLang="en-US" sz="3600" b="1">
                <a:latin typeface="Tahoma" panose="020B0604030504040204" pitchFamily="34" charset="0"/>
              </a:rPr>
              <a:t>山居笔记</a:t>
            </a:r>
            <a:r>
              <a:rPr kumimoji="0" lang="en-US" altLang="zh-CN" sz="3600" b="1">
                <a:latin typeface="Tahoma" panose="020B0604030504040204" pitchFamily="34" charset="0"/>
              </a:rPr>
              <a:t>》</a:t>
            </a:r>
            <a:r>
              <a:rPr kumimoji="0" lang="zh-CN" altLang="en-US" sz="3600" b="1">
                <a:latin typeface="Tahoma" panose="020B0604030504040204" pitchFamily="34" charset="0"/>
              </a:rPr>
              <a:t>、</a:t>
            </a:r>
            <a:r>
              <a:rPr kumimoji="0" lang="en-US" altLang="zh-CN" sz="3600" b="1">
                <a:latin typeface="Tahoma" panose="020B0604030504040204" pitchFamily="34" charset="0"/>
              </a:rPr>
              <a:t>《</a:t>
            </a:r>
            <a:r>
              <a:rPr kumimoji="0" lang="zh-CN" altLang="en-US" sz="3600" b="1">
                <a:latin typeface="Tahoma" panose="020B0604030504040204" pitchFamily="34" charset="0"/>
              </a:rPr>
              <a:t>行者无疆</a:t>
            </a:r>
            <a:r>
              <a:rPr kumimoji="0" lang="en-US" altLang="zh-CN" sz="3600" b="1">
                <a:latin typeface="Tahoma" panose="020B0604030504040204" pitchFamily="34" charset="0"/>
              </a:rPr>
              <a:t>》</a:t>
            </a:r>
            <a:r>
              <a:rPr kumimoji="0" lang="zh-CN" altLang="en-US" sz="3600" b="1">
                <a:latin typeface="Tahoma" panose="020B0604030504040204" pitchFamily="34" charset="0"/>
              </a:rPr>
              <a:t>、</a:t>
            </a:r>
            <a:r>
              <a:rPr kumimoji="0" lang="en-US" altLang="zh-CN" sz="3600" b="1">
                <a:latin typeface="Tahoma" panose="020B0604030504040204" pitchFamily="34" charset="0"/>
              </a:rPr>
              <a:t>《</a:t>
            </a:r>
            <a:r>
              <a:rPr kumimoji="0" lang="zh-CN" altLang="en-US" sz="3600" b="1">
                <a:latin typeface="Tahoma" panose="020B0604030504040204" pitchFamily="34" charset="0"/>
              </a:rPr>
              <a:t>千年一叹</a:t>
            </a:r>
            <a:r>
              <a:rPr kumimoji="0" lang="en-US" altLang="zh-CN" sz="3600" b="1">
                <a:latin typeface="Tahoma" panose="020B0604030504040204" pitchFamily="34" charset="0"/>
              </a:rPr>
              <a:t>》</a:t>
            </a:r>
            <a:r>
              <a:rPr kumimoji="0" lang="zh-CN" altLang="en-US" sz="3600" b="1">
                <a:latin typeface="Tahoma" panose="020B0604030504040204" pitchFamily="34" charset="0"/>
              </a:rPr>
              <a:t>等。</a:t>
            </a:r>
          </a:p>
        </p:txBody>
      </p:sp>
      <p:pic>
        <p:nvPicPr>
          <p:cNvPr id="15367" name="Picture 7" descr="文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76250"/>
            <a:ext cx="2017713" cy="280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8" name="Slide" r:id="rId3" imgW="4491000" imgH="3367080" progId="PowerPoint.Slide.8">
                  <p:embed/>
                </p:oleObj>
              </mc:Choice>
              <mc:Fallback>
                <p:oleObj name="Slide" r:id="rId3" imgW="4491000" imgH="3367080" progId="PowerPoint.Slid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990600" y="838200"/>
            <a:ext cx="624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6924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信客是一种私人职业，不受任何机构管理。这个地方外出谋生的人多了，少不了要带几封平安家信，捎一点衣物食品的，方圆几十里又没有邮局，那就用得着信客了。信客要有一点文化，知道各大码头的情形，还要一副强健的筋骨，背得动重重的行李。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    细想起来，做信客实在是一件苦差事。乡间外出的人数量并不太多，他们又不集中在一个城市，因此信客的生意不大，却很费脚力。如果交通方便也就用不着信客了，信客常走的路大多七转八拐，换车调船，听他们说说都要头昏。信客如果把行李交付托运也就赚不了什么钱，他们一概是肩挑、背驮、手提、腰缠，咬着牙齿走完坎坷长途。所带的各家各户信件货物，品种繁多，又绝对不能有任何散失和损坏，一路上只得反复数点，小心翼翼。当时大家都穷，托带费十分低廉，有时还抵不回来去盘缠，信客只得买最差的票，住最便宜的舱位，随身带点冷馒头、炒米粉充饥。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    信客为远行者们效力，自己却是最困苦的远行者。一身破衣旧衫，满脸风尘，状如乞丐。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   没有信客，好多乡人就不会出远门了。在很长的时期中，信客沉重的脚步，是乡村和城市的纽带。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4" name="Slide" r:id="rId3" imgW="4541760" imgH="3405240" progId="PowerPoint.Slide.8">
                  <p:embed/>
                </p:oleObj>
              </mc:Choice>
              <mc:Fallback>
                <p:oleObj name="Slide" r:id="rId3" imgW="4541760" imgH="3405240" progId="PowerPoint.Slid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教学无忧http://jiaoxue5u.taobao.com/专注中小学 教学事业！</Template>
  <TotalTime>946</TotalTime>
  <Words>876</Words>
  <Application>Microsoft Office PowerPoint</Application>
  <PresentationFormat>全屏显示(4:3)</PresentationFormat>
  <Paragraphs>67</Paragraphs>
  <Slides>32</Slides>
  <Notes>0</Notes>
  <HiddenSlides>0</HiddenSlides>
  <MMClips>3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默认设计模板</vt:lpstr>
      <vt:lpstr>Slide</vt:lpstr>
      <vt:lpstr>Presentation</vt:lpstr>
      <vt:lpstr>PowerPoint 演示文稿</vt:lpstr>
      <vt:lpstr>PowerPoint 演示文稿</vt:lpstr>
      <vt:lpstr>PowerPoint 演示文稿</vt:lpstr>
      <vt:lpstr>PowerPoint 演示文稿</vt:lpstr>
      <vt:lpstr>走近作者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教学无忧http://jiaoxue5u.taobao.com/专注中小学 教学事业！</Manager>
  <Company>教学无忧http://jiaoxue5u.taobao.com/专注中小学 教学事业！</Company>
  <LinksUpToDate>false</LinksUpToDate>
  <SharedDoc>false</SharedDoc>
  <HyperlinkBase>http://jiaoxue5u.taobao.com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教学无忧http://jiaoxue5u.taobao.com/专注中小学 教学事业！</dc:title>
  <dc:subject>教学无忧http://jiaoxue5u.taobao.com/专注中小学 教学事业！</dc:subject>
  <dc:creator>教学无忧http://jiaoxue5u.taobao.com/专注中小学 教学事业！</dc:creator>
  <cp:keywords>教学无忧http://jiaoxue5u.taobao.com/专注中小学 教学事业！</cp:keywords>
  <dc:description>教学无忧http://jiaoxue5u.taobao.com/专注中小学 教学事业！</dc:description>
  <cp:lastModifiedBy>Administrator</cp:lastModifiedBy>
  <cp:revision>95</cp:revision>
  <dcterms:created xsi:type="dcterms:W3CDTF">2002-01-10T17:55:20Z</dcterms:created>
  <dcterms:modified xsi:type="dcterms:W3CDTF">2015-08-26T01:53:46Z</dcterms:modified>
  <cp:category>教学无忧http://jiaoxue5u.taobao.com/专注中小学 教学事业！</cp:category>
</cp:coreProperties>
</file>